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77" r:id="rId3"/>
    <p:sldId id="289" r:id="rId4"/>
    <p:sldId id="290" r:id="rId5"/>
    <p:sldId id="291" r:id="rId6"/>
    <p:sldId id="292" r:id="rId7"/>
    <p:sldId id="293" r:id="rId8"/>
    <p:sldId id="308" r:id="rId9"/>
    <p:sldId id="309" r:id="rId10"/>
    <p:sldId id="288" r:id="rId11"/>
    <p:sldId id="278" r:id="rId12"/>
    <p:sldId id="279" r:id="rId13"/>
    <p:sldId id="286" r:id="rId14"/>
    <p:sldId id="287" r:id="rId15"/>
    <p:sldId id="263" r:id="rId16"/>
    <p:sldId id="264" r:id="rId17"/>
    <p:sldId id="282" r:id="rId18"/>
    <p:sldId id="280" r:id="rId19"/>
    <p:sldId id="265" r:id="rId20"/>
    <p:sldId id="266" r:id="rId21"/>
    <p:sldId id="267" r:id="rId22"/>
    <p:sldId id="268" r:id="rId23"/>
    <p:sldId id="275" r:id="rId24"/>
    <p:sldId id="276" r:id="rId25"/>
    <p:sldId id="281" r:id="rId26"/>
    <p:sldId id="283" r:id="rId27"/>
    <p:sldId id="284" r:id="rId28"/>
    <p:sldId id="285" r:id="rId29"/>
    <p:sldId id="269" r:id="rId30"/>
    <p:sldId id="270" r:id="rId31"/>
    <p:sldId id="271" r:id="rId32"/>
    <p:sldId id="272" r:id="rId33"/>
    <p:sldId id="273" r:id="rId34"/>
    <p:sldId id="274" r:id="rId35"/>
    <p:sldId id="295" r:id="rId36"/>
    <p:sldId id="294"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290" y="30"/>
      </p:cViewPr>
      <p:guideLst>
        <p:guide orient="horz" pos="2160"/>
        <p:guide pos="2880"/>
      </p:guideLst>
    </p:cSldViewPr>
  </p:slideViewPr>
  <p:notesTextViewPr>
    <p:cViewPr>
      <p:scale>
        <a:sx n="100" d="100"/>
        <a:sy n="100" d="100"/>
      </p:scale>
      <p:origin x="0" y="0"/>
    </p:cViewPr>
  </p:notesTextViewPr>
  <p:notesViewPr>
    <p:cSldViewPr>
      <p:cViewPr varScale="1">
        <p:scale>
          <a:sx n="69" d="100"/>
          <a:sy n="69" d="100"/>
        </p:scale>
        <p:origin x="-327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707FFB-CDF7-4633-81E2-6FF6F9EA18B2}" type="datetimeFigureOut">
              <a:rPr lang="ru-RU" smtClean="0"/>
              <a:pPr/>
              <a:t>02.02.2023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FA2666-710E-4A71-AAFF-B3ED09F367F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4FA2666-710E-4A71-AAFF-B3ED09F367F7}"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02.02.2023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file:///F:\&#1075;&#1088;&#1072;&#1084;\&#1053;&#1086;&#1074;&#1099;&#1081;%20&#1087;&#1088;&#1086;&#1077;&#1082;&#1090;.mp3"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wordwall.net/ru/resource/7993943/spotlight-4a-my-famil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wordwall.net/ru/resource/26084197/english/spotlight-5-4a-my-secret-diar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ordwall.net/ru/resource/26084197/english/spotlight-5-4a-my-secret-diary"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test-english.com/grammar-points/a1/present-simple-forms-of-to-be/"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395536" y="176903"/>
            <a:ext cx="8352928" cy="83099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Муниципальное бюджетное образовательное учреждение «</a:t>
            </a:r>
            <a:r>
              <a:rPr kumimoji="0" lang="ru-RU" sz="2400" b="1"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Талинская</a:t>
            </a:r>
            <a:r>
              <a:rPr kumimoji="0" lang="ru-RU" sz="2400" b="1" i="0" u="none" strike="noStrike" cap="none" normalizeH="0" dirty="0" smtClean="0">
                <a:ln>
                  <a:noFill/>
                </a:ln>
                <a:solidFill>
                  <a:srgbClr val="000000"/>
                </a:solidFill>
                <a:effectLst/>
                <a:latin typeface="Calibri" pitchFamily="34" charset="0"/>
                <a:ea typeface="Times New Roman" pitchFamily="18" charset="0"/>
                <a:cs typeface="Times New Roman" pitchFamily="18" charset="0"/>
              </a:rPr>
              <a:t> с</a:t>
            </a:r>
            <a:r>
              <a:rPr kumimoji="0" lang="ru-RU" sz="2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редняя общеобразовательная школа»</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Заголовок 1"/>
          <p:cNvSpPr txBox="1">
            <a:spLocks/>
          </p:cNvSpPr>
          <p:nvPr/>
        </p:nvSpPr>
        <p:spPr>
          <a:xfrm>
            <a:off x="4211960" y="1196752"/>
            <a:ext cx="4357718" cy="235745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Учитель иностранного языка: </a:t>
            </a:r>
            <a:r>
              <a:rPr kumimoji="0" lang="ru-RU" sz="3200" b="0" i="0" u="sng"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Яметова</a:t>
            </a:r>
            <a:r>
              <a:rPr kumimoji="0" lang="ru-RU" sz="3200" b="0"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Ольга Николаевна</a:t>
            </a:r>
            <a:br>
              <a:rPr kumimoji="0" lang="ru-RU" sz="3200" b="0" i="0" u="sng"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ru-RU" sz="3200" b="0" i="0" u="none" strike="noStrike" kern="1200" cap="none" spc="0" normalizeH="0" baseline="0" noProof="0" dirty="0" smtClean="0">
                <a:ln>
                  <a:noFill/>
                </a:ln>
                <a:solidFill>
                  <a:schemeClr val="tx1"/>
                </a:solidFill>
                <a:effectLst/>
                <a:uLnTx/>
                <a:uFillTx/>
                <a:latin typeface="+mj-lt"/>
                <a:ea typeface="+mj-ea"/>
                <a:cs typeface="+mj-cs"/>
              </a:rPr>
              <a:t> </a:t>
            </a:r>
            <a:br>
              <a:rPr kumimoji="0" lang="ru-RU" sz="3200" b="0" i="0" u="none" strike="noStrike" kern="1200" cap="none" spc="0" normalizeH="0" baseline="0" noProof="0" dirty="0" smtClean="0">
                <a:ln>
                  <a:noFill/>
                </a:ln>
                <a:solidFill>
                  <a:schemeClr val="tx1"/>
                </a:solidFill>
                <a:effectLst/>
                <a:uLnTx/>
                <a:uFillTx/>
                <a:latin typeface="+mj-lt"/>
                <a:ea typeface="+mj-ea"/>
                <a:cs typeface="+mj-cs"/>
              </a:rPr>
            </a:br>
            <a:endParaRPr kumimoji="0" lang="ru-RU" sz="3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4" name="Текст 3"/>
          <p:cNvSpPr txBox="1">
            <a:spLocks/>
          </p:cNvSpPr>
          <p:nvPr/>
        </p:nvSpPr>
        <p:spPr>
          <a:xfrm>
            <a:off x="323528" y="2420888"/>
            <a:ext cx="8501122" cy="392909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sz="1800" b="0" i="0" u="none" strike="noStrike" kern="1200" cap="none" spc="0" normalizeH="0" baseline="0" noProof="0" dirty="0" smtClean="0">
                <a:ln>
                  <a:noFill/>
                </a:ln>
                <a:solidFill>
                  <a:schemeClr val="tx1"/>
                </a:solidFill>
                <a:effectLst/>
                <a:uLnTx/>
                <a:uFillTx/>
                <a:latin typeface="+mn-lt"/>
                <a:ea typeface="+mn-ea"/>
                <a:cs typeface="+mn-cs"/>
              </a:rPr>
              <a:t> </a:t>
            </a:r>
            <a:br>
              <a:rPr kumimoji="0" lang="ru-RU" sz="1800" b="0" i="0" u="none" strike="noStrike" kern="1200" cap="none" spc="0" normalizeH="0" baseline="0" noProof="0" dirty="0" smtClean="0">
                <a:ln>
                  <a:noFill/>
                </a:ln>
                <a:solidFill>
                  <a:schemeClr val="tx1"/>
                </a:solidFill>
                <a:effectLst/>
                <a:uLnTx/>
                <a:uFillTx/>
                <a:latin typeface="+mn-lt"/>
                <a:ea typeface="+mn-ea"/>
                <a:cs typeface="+mn-cs"/>
              </a:rPr>
            </a:br>
            <a:r>
              <a:rPr kumimoji="0" lang="ru-RU" sz="4000" b="0" i="0" u="none" strike="noStrike" kern="1200" cap="none" spc="0" normalizeH="0" baseline="0" noProof="0" dirty="0" smtClean="0">
                <a:ln>
                  <a:noFill/>
                </a:ln>
                <a:solidFill>
                  <a:schemeClr val="tx1"/>
                </a:solidFill>
                <a:effectLst/>
                <a:uLnTx/>
                <a:uFillTx/>
                <a:latin typeface="+mn-lt"/>
                <a:ea typeface="+mn-ea"/>
                <a:cs typeface="+mn-cs"/>
              </a:rPr>
              <a:t>«Использование ЦОР на уроках иностранного языка для обучения функциональной грамотности»</a:t>
            </a:r>
            <a:endParaRPr kumimoji="0" lang="ru-RU"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8454" t="14498" r="27309" b="19550"/>
          <a:stretch>
            <a:fillRect/>
          </a:stretch>
        </p:blipFill>
        <p:spPr bwMode="auto">
          <a:xfrm>
            <a:off x="179511" y="0"/>
            <a:ext cx="8807257" cy="602128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14861" t="16467" r="13473" b="10691"/>
          <a:stretch>
            <a:fillRect/>
          </a:stretch>
        </p:blipFill>
        <p:spPr bwMode="auto">
          <a:xfrm>
            <a:off x="-1404664" y="0"/>
            <a:ext cx="12241360" cy="69954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l="10153" t="20404" r="12920" b="10691"/>
          <a:stretch>
            <a:fillRect/>
          </a:stretch>
        </p:blipFill>
        <p:spPr bwMode="auto">
          <a:xfrm>
            <a:off x="-1908721" y="0"/>
            <a:ext cx="1361802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4618" t="10560" r="28970" b="12659"/>
          <a:stretch>
            <a:fillRect/>
          </a:stretch>
        </p:blipFill>
        <p:spPr bwMode="auto">
          <a:xfrm>
            <a:off x="5148064" y="2348880"/>
            <a:ext cx="6912768" cy="4493299"/>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l="4618" t="22373" r="28970" b="12659"/>
          <a:stretch>
            <a:fillRect/>
          </a:stretch>
        </p:blipFill>
        <p:spPr bwMode="auto">
          <a:xfrm>
            <a:off x="-2700808" y="-243408"/>
            <a:ext cx="7920880" cy="4356484"/>
          </a:xfrm>
          <a:prstGeom prst="rect">
            <a:avLst/>
          </a:prstGeom>
          <a:noFill/>
          <a:ln w="9525">
            <a:noFill/>
            <a:miter lim="800000"/>
            <a:headEnd/>
            <a:tailEnd/>
          </a:ln>
          <a:effectLst/>
        </p:spPr>
      </p:pic>
      <p:sp>
        <p:nvSpPr>
          <p:cNvPr id="5" name="TextBox 4"/>
          <p:cNvSpPr txBox="1"/>
          <p:nvPr/>
        </p:nvSpPr>
        <p:spPr>
          <a:xfrm>
            <a:off x="9540552" y="1844824"/>
            <a:ext cx="441146" cy="369332"/>
          </a:xfrm>
          <a:prstGeom prst="rect">
            <a:avLst/>
          </a:prstGeom>
          <a:noFill/>
        </p:spPr>
        <p:txBody>
          <a:bodyPr wrap="none" rtlCol="0">
            <a:spAutoFit/>
          </a:bodyPr>
          <a:lstStyle/>
          <a:p>
            <a:r>
              <a:rPr lang="ru-RU" dirty="0" smtClean="0"/>
              <a:t>+--</a:t>
            </a:r>
            <a:endParaRPr lang="ru-RU" dirty="0"/>
          </a:p>
        </p:txBody>
      </p:sp>
      <p:pic>
        <p:nvPicPr>
          <p:cNvPr id="6" name="Новый проект.mp3">
            <a:hlinkClick r:id="" action="ppaction://media"/>
          </p:cNvPr>
          <p:cNvPicPr>
            <a:picLocks noRot="1" noChangeAspect="1"/>
          </p:cNvPicPr>
          <p:nvPr>
            <a:audioFile r:link="rId1"/>
          </p:nvPr>
        </p:nvPicPr>
        <p:blipFill>
          <a:blip r:embed="rId5" cstate="print"/>
          <a:stretch>
            <a:fillRect/>
          </a:stretch>
        </p:blipFill>
        <p:spPr>
          <a:xfrm>
            <a:off x="7020272" y="1052736"/>
            <a:ext cx="864096" cy="86409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35057" t="16467" r="32290" b="8722"/>
          <a:stretch>
            <a:fillRect/>
          </a:stretch>
        </p:blipFill>
        <p:spPr bwMode="auto">
          <a:xfrm>
            <a:off x="1331640" y="0"/>
            <a:ext cx="5328592" cy="68639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805264"/>
            <a:ext cx="8424936" cy="646331"/>
          </a:xfrm>
          <a:prstGeom prst="rect">
            <a:avLst/>
          </a:prstGeom>
        </p:spPr>
        <p:txBody>
          <a:bodyPr wrap="square">
            <a:spAutoFit/>
          </a:bodyPr>
          <a:lstStyle/>
          <a:p>
            <a:r>
              <a:rPr lang="en-US" dirty="0" smtClean="0"/>
              <a:t>https://quizlet.com/ru/735335946/</a:t>
            </a:r>
            <a:r>
              <a:rPr lang="ru-RU" dirty="0" smtClean="0"/>
              <a:t>Кузовлев-9-</a:t>
            </a:r>
            <a:r>
              <a:rPr lang="en-US" dirty="0" smtClean="0"/>
              <a:t>unit-2-lessons-1-2-definitions-flash-cards/?</a:t>
            </a:r>
            <a:r>
              <a:rPr lang="en-US" dirty="0" err="1" smtClean="0"/>
              <a:t>funnelUUID</a:t>
            </a:r>
            <a:r>
              <a:rPr lang="en-US" dirty="0" smtClean="0"/>
              <a:t>=cd8c7962-a103-4e50-b29f-70e3c91f18c3</a:t>
            </a:r>
            <a:endParaRPr lang="ru-RU" dirty="0"/>
          </a:p>
        </p:txBody>
      </p:sp>
      <p:pic>
        <p:nvPicPr>
          <p:cNvPr id="19458" name="Picture 2"/>
          <p:cNvPicPr>
            <a:picLocks noChangeAspect="1" noChangeArrowheads="1"/>
          </p:cNvPicPr>
          <p:nvPr/>
        </p:nvPicPr>
        <p:blipFill>
          <a:blip r:embed="rId2" cstate="print"/>
          <a:srcRect l="5725" t="9641" r="30630" b="15547"/>
          <a:stretch>
            <a:fillRect/>
          </a:stretch>
        </p:blipFill>
        <p:spPr bwMode="auto">
          <a:xfrm>
            <a:off x="-1836712" y="0"/>
            <a:ext cx="6169254" cy="4077072"/>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cstate="print"/>
          <a:srcRect l="5172" t="9641" r="30076" b="15547"/>
          <a:stretch>
            <a:fillRect/>
          </a:stretch>
        </p:blipFill>
        <p:spPr bwMode="auto">
          <a:xfrm>
            <a:off x="4427984" y="0"/>
            <a:ext cx="6276544" cy="40770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l="5172" t="26375" r="30076" b="16532"/>
          <a:stretch>
            <a:fillRect/>
          </a:stretch>
        </p:blipFill>
        <p:spPr bwMode="auto">
          <a:xfrm>
            <a:off x="-3780928" y="836712"/>
            <a:ext cx="8369695" cy="4149080"/>
          </a:xfrm>
          <a:prstGeom prst="rect">
            <a:avLst/>
          </a:prstGeom>
          <a:noFill/>
          <a:ln w="9525">
            <a:noFill/>
            <a:miter lim="800000"/>
            <a:headEnd/>
            <a:tailEnd/>
          </a:ln>
          <a:effectLst/>
        </p:spPr>
      </p:pic>
      <p:pic>
        <p:nvPicPr>
          <p:cNvPr id="20485" name="Picture 5"/>
          <p:cNvPicPr>
            <a:picLocks noChangeAspect="1" noChangeArrowheads="1"/>
          </p:cNvPicPr>
          <p:nvPr/>
        </p:nvPicPr>
        <p:blipFill>
          <a:blip r:embed="rId3" cstate="print"/>
          <a:srcRect l="5534" t="9844" r="29714" b="16329"/>
          <a:stretch>
            <a:fillRect/>
          </a:stretch>
        </p:blipFill>
        <p:spPr bwMode="auto">
          <a:xfrm>
            <a:off x="4571999" y="0"/>
            <a:ext cx="7820555" cy="50131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грам\Screenshot_20230128_190152_com.quizlet.quizletandroid.jpg"/>
          <p:cNvPicPr>
            <a:picLocks noChangeAspect="1" noChangeArrowheads="1"/>
          </p:cNvPicPr>
          <p:nvPr/>
        </p:nvPicPr>
        <p:blipFill>
          <a:blip r:embed="rId2" cstate="print"/>
          <a:srcRect/>
          <a:stretch>
            <a:fillRect/>
          </a:stretch>
        </p:blipFill>
        <p:spPr bwMode="auto">
          <a:xfrm>
            <a:off x="3923928" y="0"/>
            <a:ext cx="3115766" cy="6923925"/>
          </a:xfrm>
          <a:prstGeom prst="rect">
            <a:avLst/>
          </a:prstGeom>
          <a:noFill/>
        </p:spPr>
      </p:pic>
      <p:pic>
        <p:nvPicPr>
          <p:cNvPr id="1031" name="Picture 7" descr="D:\грам\Screenshot_20230128_190022_com.huawei.android.launcher.jpg"/>
          <p:cNvPicPr>
            <a:picLocks noChangeAspect="1" noChangeArrowheads="1"/>
          </p:cNvPicPr>
          <p:nvPr/>
        </p:nvPicPr>
        <p:blipFill>
          <a:blip r:embed="rId3" cstate="print"/>
          <a:srcRect/>
          <a:stretch>
            <a:fillRect/>
          </a:stretch>
        </p:blipFill>
        <p:spPr bwMode="auto">
          <a:xfrm>
            <a:off x="-2556792" y="-1"/>
            <a:ext cx="3115766" cy="6923925"/>
          </a:xfrm>
          <a:prstGeom prst="rect">
            <a:avLst/>
          </a:prstGeom>
          <a:noFill/>
        </p:spPr>
      </p:pic>
      <p:pic>
        <p:nvPicPr>
          <p:cNvPr id="1032" name="Picture 8" descr="D:\грам\Screenshot_20230128_190043_com.quizlet.quizletandroid.jpg"/>
          <p:cNvPicPr>
            <a:picLocks noChangeAspect="1" noChangeArrowheads="1"/>
          </p:cNvPicPr>
          <p:nvPr/>
        </p:nvPicPr>
        <p:blipFill>
          <a:blip r:embed="rId4" cstate="print"/>
          <a:srcRect/>
          <a:stretch>
            <a:fillRect/>
          </a:stretch>
        </p:blipFill>
        <p:spPr bwMode="auto">
          <a:xfrm>
            <a:off x="611560" y="0"/>
            <a:ext cx="3115766" cy="6923925"/>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7236296" y="0"/>
            <a:ext cx="3096344" cy="6881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l="11260" t="19420" r="14861" b="10691"/>
          <a:stretch>
            <a:fillRect/>
          </a:stretch>
        </p:blipFill>
        <p:spPr bwMode="auto">
          <a:xfrm>
            <a:off x="-468560" y="1196752"/>
            <a:ext cx="9612560" cy="5112568"/>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l="4619" t="5639" r="744" b="5769"/>
          <a:stretch>
            <a:fillRect/>
          </a:stretch>
        </p:blipFill>
        <p:spPr bwMode="auto">
          <a:xfrm>
            <a:off x="-2409528" y="0"/>
            <a:ext cx="13030200" cy="6858000"/>
          </a:xfrm>
          <a:prstGeom prst="rect">
            <a:avLst/>
          </a:prstGeom>
          <a:noFill/>
          <a:ln w="9525">
            <a:noFill/>
            <a:miter lim="800000"/>
            <a:headEnd/>
            <a:tailEnd/>
          </a:ln>
          <a:effectLst/>
        </p:spPr>
      </p:pic>
      <p:sp>
        <p:nvSpPr>
          <p:cNvPr id="4" name="TextBox 3"/>
          <p:cNvSpPr txBox="1"/>
          <p:nvPr/>
        </p:nvSpPr>
        <p:spPr>
          <a:xfrm>
            <a:off x="539552" y="0"/>
            <a:ext cx="2239972" cy="369332"/>
          </a:xfrm>
          <a:prstGeom prst="rect">
            <a:avLst/>
          </a:prstGeom>
          <a:noFill/>
        </p:spPr>
        <p:txBody>
          <a:bodyPr wrap="none" rtlCol="0">
            <a:spAutoFit/>
          </a:bodyPr>
          <a:lstStyle/>
          <a:p>
            <a:r>
              <a:rPr lang="ru-RU" dirty="0" smtClean="0"/>
              <a:t>Поиск через браузер</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4618" t="9641" r="26203" b="20469"/>
          <a:stretch>
            <a:fillRect/>
          </a:stretch>
        </p:blipFill>
        <p:spPr bwMode="auto">
          <a:xfrm>
            <a:off x="-2484784" y="0"/>
            <a:ext cx="12241360" cy="6953092"/>
          </a:xfrm>
          <a:prstGeom prst="rect">
            <a:avLst/>
          </a:prstGeom>
          <a:noFill/>
          <a:ln w="9525">
            <a:noFill/>
            <a:miter lim="800000"/>
            <a:headEnd/>
            <a:tailEnd/>
          </a:ln>
          <a:effectLst/>
        </p:spPr>
      </p:pic>
      <p:pic>
        <p:nvPicPr>
          <p:cNvPr id="21508" name="Picture 4"/>
          <p:cNvPicPr>
            <a:picLocks noChangeAspect="1" noChangeArrowheads="1"/>
          </p:cNvPicPr>
          <p:nvPr/>
        </p:nvPicPr>
        <p:blipFill>
          <a:blip r:embed="rId3" cstate="print"/>
          <a:srcRect l="47787" t="16532" r="30076" b="5704"/>
          <a:stretch>
            <a:fillRect/>
          </a:stretch>
        </p:blipFill>
        <p:spPr bwMode="auto">
          <a:xfrm>
            <a:off x="9900592" y="764704"/>
            <a:ext cx="2880320" cy="5688632"/>
          </a:xfrm>
          <a:prstGeom prst="rect">
            <a:avLst/>
          </a:prstGeom>
          <a:noFill/>
          <a:ln w="9525">
            <a:noFill/>
            <a:miter lim="800000"/>
            <a:headEnd/>
            <a:tailEnd/>
          </a:ln>
          <a:effectLst/>
        </p:spPr>
      </p:pic>
      <p:sp>
        <p:nvSpPr>
          <p:cNvPr id="7" name="Прямоугольник 6"/>
          <p:cNvSpPr/>
          <p:nvPr/>
        </p:nvSpPr>
        <p:spPr>
          <a:xfrm>
            <a:off x="539552" y="6309320"/>
            <a:ext cx="6552728" cy="369332"/>
          </a:xfrm>
          <a:prstGeom prst="rect">
            <a:avLst/>
          </a:prstGeom>
        </p:spPr>
        <p:txBody>
          <a:bodyPr wrap="square">
            <a:spAutoFit/>
          </a:bodyPr>
          <a:lstStyle/>
          <a:p>
            <a:pPr lvl="0">
              <a:defRPr/>
            </a:pPr>
            <a:r>
              <a:rPr lang="en-GB" dirty="0" smtClean="0">
                <a:solidFill>
                  <a:prstClr val="black"/>
                </a:solidFill>
                <a:hlinkClick r:id="rId4"/>
              </a:rPr>
              <a:t>https://wordwall.net/ru/resource/7993943/spotlight-4a-my-family</a:t>
            </a:r>
            <a:endParaRPr lang="en-GB" dirty="0">
              <a:solidFill>
                <a:prstClr val="black"/>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l="4618" t="5639" r="12367" b="5769"/>
          <a:stretch>
            <a:fillRect/>
          </a:stretch>
        </p:blipFill>
        <p:spPr bwMode="auto">
          <a:xfrm>
            <a:off x="-1657200" y="-1"/>
            <a:ext cx="11557792" cy="6934675"/>
          </a:xfrm>
          <a:prstGeom prst="rect">
            <a:avLst/>
          </a:prstGeom>
          <a:noFill/>
          <a:ln w="9525">
            <a:noFill/>
            <a:miter lim="800000"/>
            <a:headEnd/>
            <a:tailEnd/>
          </a:ln>
          <a:effectLst/>
        </p:spPr>
      </p:pic>
      <p:sp>
        <p:nvSpPr>
          <p:cNvPr id="3" name="Прямоугольник 2"/>
          <p:cNvSpPr/>
          <p:nvPr/>
        </p:nvSpPr>
        <p:spPr>
          <a:xfrm>
            <a:off x="-2018406" y="6673334"/>
            <a:ext cx="4036811" cy="369332"/>
          </a:xfrm>
          <a:prstGeom prst="rect">
            <a:avLst/>
          </a:prstGeom>
        </p:spPr>
        <p:txBody>
          <a:bodyPr wrap="none">
            <a:spAutoFit/>
          </a:bodyPr>
          <a:lstStyle/>
          <a:p>
            <a:r>
              <a:rPr lang="en-US" dirty="0" smtClean="0"/>
              <a:t>https://quizlet.com/YametovaON/folders</a:t>
            </a:r>
            <a:endParaRPr lang="ru-RU" dirty="0"/>
          </a:p>
        </p:txBody>
      </p:sp>
      <p:sp>
        <p:nvSpPr>
          <p:cNvPr id="4" name="TextBox 3"/>
          <p:cNvSpPr txBox="1"/>
          <p:nvPr/>
        </p:nvSpPr>
        <p:spPr>
          <a:xfrm>
            <a:off x="6156176" y="3140968"/>
            <a:ext cx="3655873" cy="1200329"/>
          </a:xfrm>
          <a:prstGeom prst="rect">
            <a:avLst/>
          </a:prstGeom>
          <a:noFill/>
        </p:spPr>
        <p:txBody>
          <a:bodyPr wrap="none" rtlCol="0">
            <a:spAutoFit/>
          </a:bodyPr>
          <a:lstStyle/>
          <a:p>
            <a:r>
              <a:rPr lang="ru-RU" dirty="0" smtClean="0"/>
              <a:t>Решение проблемы ++</a:t>
            </a:r>
          </a:p>
          <a:p>
            <a:r>
              <a:rPr lang="ru-RU" dirty="0" smtClean="0"/>
              <a:t>Создание цифровых карточек</a:t>
            </a:r>
            <a:endParaRPr lang="en-US" dirty="0" smtClean="0"/>
          </a:p>
          <a:p>
            <a:r>
              <a:rPr lang="ru-RU" dirty="0" smtClean="0"/>
              <a:t>Интерфейс +  +</a:t>
            </a:r>
          </a:p>
          <a:p>
            <a:r>
              <a:rPr lang="ru-RU" dirty="0" smtClean="0"/>
              <a:t>Свои модули + наработки учителей</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5725" t="9641" r="26756" b="15547"/>
          <a:stretch>
            <a:fillRect/>
          </a:stretch>
        </p:blipFill>
        <p:spPr bwMode="auto">
          <a:xfrm>
            <a:off x="-1116633" y="0"/>
            <a:ext cx="11008895" cy="6858000"/>
          </a:xfrm>
          <a:prstGeom prst="rect">
            <a:avLst/>
          </a:prstGeom>
          <a:noFill/>
          <a:ln w="9525">
            <a:noFill/>
            <a:miter lim="800000"/>
            <a:headEnd/>
            <a:tailEnd/>
          </a:ln>
          <a:effectLst/>
        </p:spPr>
      </p:pic>
      <p:pic>
        <p:nvPicPr>
          <p:cNvPr id="21508" name="Picture 4"/>
          <p:cNvPicPr>
            <a:picLocks noChangeAspect="1" noChangeArrowheads="1"/>
          </p:cNvPicPr>
          <p:nvPr/>
        </p:nvPicPr>
        <p:blipFill>
          <a:blip r:embed="rId3" cstate="print"/>
          <a:srcRect l="47787" t="16532" r="30076" b="5704"/>
          <a:stretch>
            <a:fillRect/>
          </a:stretch>
        </p:blipFill>
        <p:spPr bwMode="auto">
          <a:xfrm>
            <a:off x="9828584" y="620688"/>
            <a:ext cx="2880320" cy="5688632"/>
          </a:xfrm>
          <a:prstGeom prst="rect">
            <a:avLst/>
          </a:prstGeom>
          <a:noFill/>
          <a:ln w="9525">
            <a:noFill/>
            <a:miter lim="800000"/>
            <a:headEnd/>
            <a:tailEnd/>
          </a:ln>
          <a:effectLst/>
        </p:spPr>
      </p:pic>
      <p:sp>
        <p:nvSpPr>
          <p:cNvPr id="5" name="Прямоугольник 4"/>
          <p:cNvSpPr/>
          <p:nvPr/>
        </p:nvSpPr>
        <p:spPr>
          <a:xfrm>
            <a:off x="395536" y="6211669"/>
            <a:ext cx="7992888" cy="369332"/>
          </a:xfrm>
          <a:prstGeom prst="rect">
            <a:avLst/>
          </a:prstGeom>
        </p:spPr>
        <p:txBody>
          <a:bodyPr wrap="square">
            <a:spAutoFit/>
          </a:bodyPr>
          <a:lstStyle/>
          <a:p>
            <a:pPr lvl="0">
              <a:defRPr/>
            </a:pPr>
            <a:r>
              <a:rPr lang="en-GB" dirty="0" smtClean="0">
                <a:solidFill>
                  <a:prstClr val="black"/>
                </a:solidFill>
                <a:hlinkClick r:id="rId4"/>
              </a:rPr>
              <a:t>https://wordwall.net/ru/resource/26084197/english/spotlight-5-4a-my-secret-diary</a:t>
            </a:r>
            <a:endParaRPr lang="en-GB" dirty="0">
              <a:solidFill>
                <a:prstClr val="black"/>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l="6832" t="10626" r="26202" b="14563"/>
          <a:stretch>
            <a:fillRect/>
          </a:stretch>
        </p:blipFill>
        <p:spPr bwMode="auto">
          <a:xfrm>
            <a:off x="-900608" y="0"/>
            <a:ext cx="11161240" cy="7010366"/>
          </a:xfrm>
          <a:prstGeom prst="rect">
            <a:avLst/>
          </a:prstGeom>
          <a:noFill/>
          <a:ln w="9525">
            <a:noFill/>
            <a:miter lim="800000"/>
            <a:headEnd/>
            <a:tailEnd/>
          </a:ln>
          <a:effectLst/>
        </p:spPr>
      </p:pic>
      <p:sp>
        <p:nvSpPr>
          <p:cNvPr id="5" name="Прямоугольник 4"/>
          <p:cNvSpPr/>
          <p:nvPr/>
        </p:nvSpPr>
        <p:spPr>
          <a:xfrm>
            <a:off x="395536" y="6211669"/>
            <a:ext cx="8136904" cy="369332"/>
          </a:xfrm>
          <a:prstGeom prst="rect">
            <a:avLst/>
          </a:prstGeom>
        </p:spPr>
        <p:txBody>
          <a:bodyPr wrap="square">
            <a:spAutoFit/>
          </a:bodyPr>
          <a:lstStyle/>
          <a:p>
            <a:pPr lvl="0">
              <a:defRPr/>
            </a:pPr>
            <a:r>
              <a:rPr lang="en-GB" dirty="0" smtClean="0">
                <a:solidFill>
                  <a:prstClr val="black"/>
                </a:solidFill>
                <a:hlinkClick r:id="rId3"/>
              </a:rPr>
              <a:t>https://wordwall.net/ru/resource/26084197/english/spotlight-5-4a-my-secret-diary</a:t>
            </a:r>
            <a:endParaRPr lang="en-GB" dirty="0">
              <a:solidFill>
                <a:prstClr val="black"/>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17901" t="16532" r="16241" b="7672"/>
          <a:stretch>
            <a:fillRect/>
          </a:stretch>
        </p:blipFill>
        <p:spPr bwMode="auto">
          <a:xfrm>
            <a:off x="323528" y="404664"/>
            <a:ext cx="8568952" cy="5544616"/>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172" t="5639" r="37824" b="8722"/>
          <a:stretch>
            <a:fillRect/>
          </a:stretch>
        </p:blipFill>
        <p:spPr bwMode="auto">
          <a:xfrm>
            <a:off x="-252536" y="0"/>
            <a:ext cx="9396536" cy="7936880"/>
          </a:xfrm>
          <a:prstGeom prst="rect">
            <a:avLst/>
          </a:prstGeom>
          <a:noFill/>
          <a:ln w="9525">
            <a:noFill/>
            <a:miter lim="800000"/>
            <a:headEnd/>
            <a:tailEnd/>
          </a:ln>
          <a:effectLst/>
        </p:spPr>
      </p:pic>
      <p:sp>
        <p:nvSpPr>
          <p:cNvPr id="1027" name="Rectangle 3"/>
          <p:cNvSpPr>
            <a:spLocks noChangeArrowheads="1"/>
          </p:cNvSpPr>
          <p:nvPr/>
        </p:nvSpPr>
        <p:spPr bwMode="auto">
          <a:xfrm>
            <a:off x="251520" y="4797152"/>
            <a:ext cx="826655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3"/>
              </a:rPr>
              <a:t>https://test-english.com/grammar-points/a1/present-simple-forms-of-to-be/</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GB"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5172" t="6623" r="21775" b="7738"/>
          <a:stretch>
            <a:fillRect/>
          </a:stretch>
        </p:blipFill>
        <p:spPr bwMode="auto">
          <a:xfrm>
            <a:off x="-361056" y="0"/>
            <a:ext cx="10477672" cy="690573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2958" t="9576" r="4065" b="5769"/>
          <a:stretch>
            <a:fillRect/>
          </a:stretch>
        </p:blipFill>
        <p:spPr bwMode="auto">
          <a:xfrm>
            <a:off x="-2196753" y="0"/>
            <a:ext cx="13397023" cy="6858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512" t="5639" b="6753"/>
          <a:stretch>
            <a:fillRect/>
          </a:stretch>
        </p:blipFill>
        <p:spPr bwMode="auto">
          <a:xfrm>
            <a:off x="-1476672" y="0"/>
            <a:ext cx="12554247" cy="640871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38932" t="34185" r="38931" b="27425"/>
          <a:stretch>
            <a:fillRect/>
          </a:stretch>
        </p:blipFill>
        <p:spPr bwMode="auto">
          <a:xfrm>
            <a:off x="-3636912" y="1268760"/>
            <a:ext cx="3397301" cy="3312368"/>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512" t="5639" r="1851" b="5769"/>
          <a:stretch>
            <a:fillRect/>
          </a:stretch>
        </p:blipFill>
        <p:spPr bwMode="auto">
          <a:xfrm>
            <a:off x="-2268760" y="-1"/>
            <a:ext cx="13033448" cy="6859709"/>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065" t="5639" r="1851" b="6753"/>
          <a:stretch>
            <a:fillRect/>
          </a:stretch>
        </p:blipFill>
        <p:spPr bwMode="auto">
          <a:xfrm>
            <a:off x="-2124745" y="0"/>
            <a:ext cx="13099551" cy="6858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l="14861" t="23357" r="63836" b="20534"/>
          <a:stretch>
            <a:fillRect/>
          </a:stretch>
        </p:blipFill>
        <p:spPr bwMode="auto">
          <a:xfrm>
            <a:off x="9144000" y="692696"/>
            <a:ext cx="3112196" cy="4608512"/>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2050" name="Picture 2"/>
          <p:cNvPicPr>
            <a:picLocks noChangeAspect="1" noChangeArrowheads="1"/>
          </p:cNvPicPr>
          <p:nvPr/>
        </p:nvPicPr>
        <p:blipFill>
          <a:blip r:embed="rId2" cstate="print"/>
          <a:srcRect l="4618" t="5317" r="191" b="8434"/>
          <a:stretch>
            <a:fillRect/>
          </a:stretch>
        </p:blipFill>
        <p:spPr bwMode="auto">
          <a:xfrm>
            <a:off x="-2484784" y="-1"/>
            <a:ext cx="13609512" cy="6932915"/>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l="4065" t="5639" r="3512" b="7738"/>
          <a:stretch>
            <a:fillRect/>
          </a:stretch>
        </p:blipFill>
        <p:spPr bwMode="auto">
          <a:xfrm>
            <a:off x="-2340768" y="0"/>
            <a:ext cx="13321480" cy="7019702"/>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27863" t="27360" r="26202" b="35234"/>
          <a:stretch>
            <a:fillRect/>
          </a:stretch>
        </p:blipFill>
        <p:spPr bwMode="auto">
          <a:xfrm>
            <a:off x="-1" y="836712"/>
            <a:ext cx="9122277" cy="4176464"/>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065" t="5317" r="2958" b="7449"/>
          <a:stretch>
            <a:fillRect/>
          </a:stretch>
        </p:blipFill>
        <p:spPr bwMode="auto">
          <a:xfrm>
            <a:off x="0" y="692696"/>
            <a:ext cx="9282578" cy="4896544"/>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4065" t="5704" r="1298" b="7672"/>
          <a:stretch>
            <a:fillRect/>
          </a:stretch>
        </p:blipFill>
        <p:spPr bwMode="auto">
          <a:xfrm>
            <a:off x="-2628800" y="0"/>
            <a:ext cx="13465496" cy="6929612"/>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2"/>
          <p:cNvPicPr>
            <a:picLocks noChangeAspect="1" noChangeArrowheads="1"/>
          </p:cNvPicPr>
          <p:nvPr/>
        </p:nvPicPr>
        <p:blipFill>
          <a:blip r:embed="rId2" cstate="print"/>
          <a:srcRect l="4065" t="5639" r="1851" b="6753"/>
          <a:stretch>
            <a:fillRect/>
          </a:stretch>
        </p:blipFill>
        <p:spPr bwMode="auto">
          <a:xfrm>
            <a:off x="-2772816" y="-1"/>
            <a:ext cx="12961440" cy="678569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172" t="10560" r="26202" b="12659"/>
          <a:stretch>
            <a:fillRect/>
          </a:stretch>
        </p:blipFill>
        <p:spPr bwMode="auto">
          <a:xfrm>
            <a:off x="-1476672" y="0"/>
            <a:ext cx="10945216" cy="6884894"/>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619" t="15482" r="9599" b="5769"/>
          <a:stretch>
            <a:fillRect/>
          </a:stretch>
        </p:blipFill>
        <p:spPr bwMode="auto">
          <a:xfrm>
            <a:off x="-1764705" y="0"/>
            <a:ext cx="13287375" cy="68580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619" t="15482" r="9599" b="5769"/>
          <a:stretch>
            <a:fillRect/>
          </a:stretch>
        </p:blipFill>
        <p:spPr bwMode="auto">
          <a:xfrm>
            <a:off x="-1764705" y="0"/>
            <a:ext cx="13287375" cy="6858000"/>
          </a:xfrm>
          <a:prstGeom prst="rect">
            <a:avLst/>
          </a:prstGeom>
          <a:noFill/>
          <a:ln w="9525">
            <a:noFill/>
            <a:miter lim="800000"/>
            <a:headEnd/>
            <a:tailEnd/>
          </a:ln>
          <a:effectLst/>
        </p:spPr>
      </p:pic>
      <p:sp>
        <p:nvSpPr>
          <p:cNvPr id="3" name="Прямоугольник 2"/>
          <p:cNvSpPr/>
          <p:nvPr/>
        </p:nvSpPr>
        <p:spPr>
          <a:xfrm>
            <a:off x="179512" y="1484784"/>
            <a:ext cx="11089232" cy="4154984"/>
          </a:xfrm>
          <a:prstGeom prst="rect">
            <a:avLst/>
          </a:prstGeom>
          <a:solidFill>
            <a:schemeClr val="bg1"/>
          </a:solidFill>
        </p:spPr>
        <p:txBody>
          <a:bodyPr wrap="square">
            <a:spAutoFit/>
          </a:bodyPr>
          <a:lstStyle/>
          <a:p>
            <a:r>
              <a:rPr lang="en-US" sz="2400" dirty="0" smtClean="0"/>
              <a:t>In 2019, the largest iceberg in the last 50 years broke off from a glacier in Antarctica.</a:t>
            </a:r>
            <a:r>
              <a:rPr lang="ru-RU" sz="2400" dirty="0" smtClean="0"/>
              <a:t> </a:t>
            </a:r>
            <a:r>
              <a:rPr lang="en-US" sz="2400" dirty="0" smtClean="0"/>
              <a:t>The iceberg, according to calculations, has a thickness of about 210 meters and weighs about 315 billion tons.</a:t>
            </a:r>
            <a:r>
              <a:rPr lang="ru-RU" sz="2400" dirty="0" smtClean="0"/>
              <a:t> </a:t>
            </a:r>
            <a:r>
              <a:rPr lang="en-US" sz="2400" dirty="0" smtClean="0"/>
              <a:t>It will take years for the ocean to absorb it. The attention of the whole world was drawn to the problems</a:t>
            </a:r>
            <a:r>
              <a:rPr lang="ru-RU" sz="2400" dirty="0" smtClean="0"/>
              <a:t> </a:t>
            </a:r>
            <a:r>
              <a:rPr lang="en-US" sz="2400" dirty="0" smtClean="0"/>
              <a:t>associated with the iceberg and its impact on the oceans. There is no unity in the estimates of the consequences of the formation</a:t>
            </a:r>
            <a:r>
              <a:rPr lang="ru-RU" sz="2400" dirty="0" smtClean="0"/>
              <a:t> </a:t>
            </a:r>
            <a:r>
              <a:rPr lang="en-US" sz="2400" dirty="0" smtClean="0"/>
              <a:t>of a giant iceberg in Antarctica</a:t>
            </a:r>
            <a:r>
              <a:rPr lang="ru-RU" sz="2400" dirty="0" smtClean="0"/>
              <a:t>:</a:t>
            </a:r>
            <a:r>
              <a:rPr lang="en-US" sz="2400" dirty="0" smtClean="0"/>
              <a:t> </a:t>
            </a:r>
            <a:endParaRPr lang="ru-RU" sz="2400" dirty="0" smtClean="0"/>
          </a:p>
          <a:p>
            <a:pPr>
              <a:buFont typeface="Arial" pitchFamily="34" charset="0"/>
              <a:buChar char="•"/>
            </a:pPr>
            <a:r>
              <a:rPr lang="en-US" sz="2400" dirty="0" smtClean="0"/>
              <a:t>there is an opinion in the media that that fragments broke off from the ice shelf. Such a large loss of glacier mass theoretically threatens to rise</a:t>
            </a:r>
            <a:r>
              <a:rPr lang="ru-RU" sz="2400" dirty="0" smtClean="0"/>
              <a:t> </a:t>
            </a:r>
            <a:r>
              <a:rPr lang="en-US" sz="2400" dirty="0" smtClean="0"/>
              <a:t>water in the world Ocean and flooding of some regions;</a:t>
            </a:r>
            <a:endParaRPr lang="ru-RU" sz="2400" dirty="0" smtClean="0"/>
          </a:p>
          <a:p>
            <a:pPr>
              <a:buFont typeface="Arial" pitchFamily="34" charset="0"/>
              <a:buChar char="•"/>
            </a:pPr>
            <a:r>
              <a:rPr lang="en-US" sz="2400" dirty="0" smtClean="0"/>
              <a:t> British scientists believe that the total volume of liquid in the world will not change, since this ice was already in the water. </a:t>
            </a:r>
            <a:endParaRPr lang="ru-RU" sz="2400" dirty="0"/>
          </a:p>
        </p:txBody>
      </p:sp>
      <p:sp>
        <p:nvSpPr>
          <p:cNvPr id="4" name="Прямоугольник 3"/>
          <p:cNvSpPr/>
          <p:nvPr/>
        </p:nvSpPr>
        <p:spPr>
          <a:xfrm>
            <a:off x="-468560" y="548680"/>
            <a:ext cx="1260153" cy="523220"/>
          </a:xfrm>
          <a:prstGeom prst="rect">
            <a:avLst/>
          </a:prstGeom>
          <a:solidFill>
            <a:schemeClr val="bg1"/>
          </a:solidFill>
        </p:spPr>
        <p:txBody>
          <a:bodyPr wrap="none">
            <a:spAutoFit/>
          </a:bodyPr>
          <a:lstStyle/>
          <a:p>
            <a:r>
              <a:rPr lang="en-US" sz="2800" dirty="0" smtClean="0">
                <a:solidFill>
                  <a:prstClr val="black"/>
                </a:solidFill>
              </a:rPr>
              <a:t>Iceberg</a:t>
            </a:r>
            <a:endParaRPr lang="ru-RU" sz="2800" dirty="0"/>
          </a:p>
        </p:txBody>
      </p:sp>
      <p:sp>
        <p:nvSpPr>
          <p:cNvPr id="5" name="Прямоугольник 4"/>
          <p:cNvSpPr/>
          <p:nvPr/>
        </p:nvSpPr>
        <p:spPr>
          <a:xfrm rot="16200000">
            <a:off x="-2216300" y="2855949"/>
            <a:ext cx="1416542" cy="584775"/>
          </a:xfrm>
          <a:prstGeom prst="rect">
            <a:avLst/>
          </a:prstGeom>
          <a:solidFill>
            <a:srgbClr val="00B0F0"/>
          </a:solidFill>
        </p:spPr>
        <p:txBody>
          <a:bodyPr wrap="none">
            <a:spAutoFit/>
          </a:bodyPr>
          <a:lstStyle/>
          <a:p>
            <a:r>
              <a:rPr lang="en-US" sz="3200" dirty="0" smtClean="0">
                <a:solidFill>
                  <a:prstClr val="black"/>
                </a:solidFill>
              </a:rPr>
              <a:t>Iceberg</a:t>
            </a:r>
            <a:endParaRPr lang="ru-RU" sz="3200" dirty="0"/>
          </a:p>
        </p:txBody>
      </p:sp>
      <p:sp>
        <p:nvSpPr>
          <p:cNvPr id="6" name="Прямоугольник 5"/>
          <p:cNvSpPr/>
          <p:nvPr/>
        </p:nvSpPr>
        <p:spPr>
          <a:xfrm>
            <a:off x="611560" y="980728"/>
            <a:ext cx="4320480" cy="461665"/>
          </a:xfrm>
          <a:prstGeom prst="rect">
            <a:avLst/>
          </a:prstGeom>
          <a:solidFill>
            <a:srgbClr val="00B0F0"/>
          </a:solidFill>
        </p:spPr>
        <p:txBody>
          <a:bodyPr wrap="square">
            <a:spAutoFit/>
          </a:bodyPr>
          <a:lstStyle/>
          <a:p>
            <a:r>
              <a:rPr lang="en-US" sz="2400" dirty="0" smtClean="0">
                <a:solidFill>
                  <a:prstClr val="black"/>
                </a:solidFill>
              </a:rPr>
              <a:t>Description of the situation</a:t>
            </a:r>
            <a:r>
              <a:rPr lang="ru-RU" sz="2400" dirty="0" smtClean="0">
                <a:solidFill>
                  <a:prstClr val="black"/>
                </a:solidFill>
              </a:rPr>
              <a:t> </a:t>
            </a:r>
            <a:endParaRPr lang="ru-RU" sz="2400" dirty="0"/>
          </a:p>
        </p:txBody>
      </p:sp>
      <p:sp>
        <p:nvSpPr>
          <p:cNvPr id="7" name="Прямоугольник 6"/>
          <p:cNvSpPr/>
          <p:nvPr/>
        </p:nvSpPr>
        <p:spPr>
          <a:xfrm>
            <a:off x="9756576" y="5949280"/>
            <a:ext cx="1800200" cy="461665"/>
          </a:xfrm>
          <a:prstGeom prst="rect">
            <a:avLst/>
          </a:prstGeom>
          <a:solidFill>
            <a:schemeClr val="bg1"/>
          </a:solidFill>
        </p:spPr>
        <p:txBody>
          <a:bodyPr wrap="square">
            <a:spAutoFit/>
          </a:bodyPr>
          <a:lstStyle/>
          <a:p>
            <a:r>
              <a:rPr lang="en-US" sz="2400" dirty="0" smtClean="0">
                <a:solidFill>
                  <a:prstClr val="black"/>
                </a:solidFill>
              </a:rPr>
              <a:t>Next task</a:t>
            </a:r>
            <a:endParaRPr lang="ru-RU" dirty="0"/>
          </a:p>
        </p:txBody>
      </p:sp>
      <p:sp>
        <p:nvSpPr>
          <p:cNvPr id="8" name="Прямоугольник 7"/>
          <p:cNvSpPr/>
          <p:nvPr/>
        </p:nvSpPr>
        <p:spPr>
          <a:xfrm>
            <a:off x="3923928" y="6021288"/>
            <a:ext cx="3384376" cy="369332"/>
          </a:xfrm>
          <a:prstGeom prst="rect">
            <a:avLst/>
          </a:prstGeom>
          <a:solidFill>
            <a:srgbClr val="0070C0"/>
          </a:solidFill>
        </p:spPr>
        <p:txBody>
          <a:bodyPr wrap="square">
            <a:spAutoFit/>
          </a:bodyPr>
          <a:lstStyle/>
          <a:p>
            <a:pPr algn="ctr"/>
            <a:r>
              <a:rPr lang="en-US" dirty="0" smtClean="0"/>
              <a:t>Finish working on the situation</a:t>
            </a:r>
            <a:endParaRPr lang="ru-RU" dirty="0"/>
          </a:p>
        </p:txBody>
      </p:sp>
      <p:sp>
        <p:nvSpPr>
          <p:cNvPr id="9" name="Прямоугольник 8"/>
          <p:cNvSpPr/>
          <p:nvPr/>
        </p:nvSpPr>
        <p:spPr>
          <a:xfrm>
            <a:off x="-180528" y="6021288"/>
            <a:ext cx="2304256" cy="461665"/>
          </a:xfrm>
          <a:prstGeom prst="rect">
            <a:avLst/>
          </a:prstGeom>
          <a:solidFill>
            <a:schemeClr val="bg1"/>
          </a:solidFill>
        </p:spPr>
        <p:txBody>
          <a:bodyPr wrap="square">
            <a:spAutoFit/>
          </a:bodyPr>
          <a:lstStyle/>
          <a:p>
            <a:r>
              <a:rPr lang="en-US" sz="2400" dirty="0" smtClean="0">
                <a:solidFill>
                  <a:prstClr val="black"/>
                </a:solidFill>
              </a:rPr>
              <a:t>Previous task</a:t>
            </a:r>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4618" t="14498" r="3512" b="7738"/>
          <a:stretch>
            <a:fillRect/>
          </a:stretch>
        </p:blipFill>
        <p:spPr bwMode="auto">
          <a:xfrm>
            <a:off x="-2556793" y="0"/>
            <a:ext cx="14410481" cy="6858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3473" t="26310" r="17901" b="7738"/>
          <a:stretch>
            <a:fillRect/>
          </a:stretch>
        </p:blipFill>
        <p:spPr bwMode="auto">
          <a:xfrm>
            <a:off x="-1188640" y="0"/>
            <a:ext cx="12692418" cy="6858000"/>
          </a:xfrm>
          <a:prstGeom prst="rect">
            <a:avLst/>
          </a:prstGeom>
          <a:noFill/>
          <a:ln w="9525">
            <a:noFill/>
            <a:miter lim="800000"/>
            <a:headEnd/>
            <a:tailEnd/>
          </a:ln>
          <a:effectLst/>
        </p:spPr>
      </p:pic>
      <p:sp>
        <p:nvSpPr>
          <p:cNvPr id="10" name="Прямоугольник 9"/>
          <p:cNvSpPr/>
          <p:nvPr/>
        </p:nvSpPr>
        <p:spPr>
          <a:xfrm rot="16200000">
            <a:off x="-1460506" y="3196812"/>
            <a:ext cx="1416542" cy="584775"/>
          </a:xfrm>
          <a:prstGeom prst="rect">
            <a:avLst/>
          </a:prstGeom>
          <a:solidFill>
            <a:srgbClr val="00B0F0"/>
          </a:solidFill>
        </p:spPr>
        <p:txBody>
          <a:bodyPr wrap="none">
            <a:spAutoFit/>
          </a:bodyPr>
          <a:lstStyle/>
          <a:p>
            <a:r>
              <a:rPr lang="en-US" sz="3200" dirty="0" smtClean="0">
                <a:solidFill>
                  <a:prstClr val="black"/>
                </a:solidFill>
              </a:rPr>
              <a:t>Iceberg</a:t>
            </a:r>
            <a:endParaRPr lang="ru-RU"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4618" t="14498" r="4065" b="7738"/>
          <a:stretch>
            <a:fillRect/>
          </a:stretch>
        </p:blipFill>
        <p:spPr bwMode="auto">
          <a:xfrm>
            <a:off x="-2124745" y="0"/>
            <a:ext cx="14323671" cy="6858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4065" t="5639" r="744" b="5769"/>
          <a:stretch>
            <a:fillRect/>
          </a:stretch>
        </p:blipFill>
        <p:spPr bwMode="auto">
          <a:xfrm>
            <a:off x="-2484784" y="0"/>
            <a:ext cx="13393488" cy="700822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1222" t="29263" r="18454" b="10691"/>
          <a:stretch>
            <a:fillRect/>
          </a:stretch>
        </p:blipFill>
        <p:spPr bwMode="auto">
          <a:xfrm>
            <a:off x="-1764704" y="-1"/>
            <a:ext cx="12313368" cy="6890967"/>
          </a:xfrm>
          <a:prstGeom prst="rect">
            <a:avLst/>
          </a:prstGeom>
          <a:noFill/>
          <a:ln w="9525">
            <a:noFill/>
            <a:miter lim="800000"/>
            <a:headEnd/>
            <a:tailEnd/>
          </a:ln>
          <a:effectLst/>
        </p:spPr>
      </p:pic>
      <p:sp>
        <p:nvSpPr>
          <p:cNvPr id="3" name="Прямоугольник 2"/>
          <p:cNvSpPr/>
          <p:nvPr/>
        </p:nvSpPr>
        <p:spPr>
          <a:xfrm rot="16200000">
            <a:off x="-2180587" y="3196812"/>
            <a:ext cx="1416542" cy="584775"/>
          </a:xfrm>
          <a:prstGeom prst="rect">
            <a:avLst/>
          </a:prstGeom>
          <a:solidFill>
            <a:srgbClr val="00B0F0"/>
          </a:solidFill>
        </p:spPr>
        <p:txBody>
          <a:bodyPr wrap="none">
            <a:spAutoFit/>
          </a:bodyPr>
          <a:lstStyle/>
          <a:p>
            <a:r>
              <a:rPr lang="en-US" sz="3200" dirty="0" smtClean="0">
                <a:solidFill>
                  <a:prstClr val="black"/>
                </a:solidFill>
              </a:rPr>
              <a:t>Iceberg</a:t>
            </a:r>
            <a:endParaRPr lang="ru-RU"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4618" t="14498" r="4065" b="9706"/>
          <a:stretch>
            <a:fillRect/>
          </a:stretch>
        </p:blipFill>
        <p:spPr bwMode="auto">
          <a:xfrm>
            <a:off x="-2737320" y="0"/>
            <a:ext cx="14695714" cy="6858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21221" t="29263" r="19008" b="10691"/>
          <a:stretch>
            <a:fillRect/>
          </a:stretch>
        </p:blipFill>
        <p:spPr bwMode="auto">
          <a:xfrm>
            <a:off x="-1836712" y="0"/>
            <a:ext cx="12169352" cy="6873430"/>
          </a:xfrm>
          <a:prstGeom prst="rect">
            <a:avLst/>
          </a:prstGeom>
          <a:noFill/>
          <a:ln w="9525">
            <a:noFill/>
            <a:miter lim="800000"/>
            <a:headEnd/>
            <a:tailEnd/>
          </a:ln>
          <a:effectLst/>
        </p:spPr>
      </p:pic>
      <p:sp>
        <p:nvSpPr>
          <p:cNvPr id="3" name="Прямоугольник 2"/>
          <p:cNvSpPr/>
          <p:nvPr/>
        </p:nvSpPr>
        <p:spPr>
          <a:xfrm rot="16200000">
            <a:off x="-2252595" y="3196812"/>
            <a:ext cx="1416542" cy="584775"/>
          </a:xfrm>
          <a:prstGeom prst="rect">
            <a:avLst/>
          </a:prstGeom>
          <a:solidFill>
            <a:srgbClr val="00B0F0"/>
          </a:solidFill>
        </p:spPr>
        <p:txBody>
          <a:bodyPr wrap="none">
            <a:spAutoFit/>
          </a:bodyPr>
          <a:lstStyle/>
          <a:p>
            <a:r>
              <a:rPr lang="en-US" sz="3200" dirty="0" smtClean="0">
                <a:solidFill>
                  <a:prstClr val="black"/>
                </a:solidFill>
              </a:rPr>
              <a:t>Iceberg</a:t>
            </a:r>
            <a:endParaRPr lang="ru-RU"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4618" t="14498" r="4065" b="8722"/>
          <a:stretch>
            <a:fillRect/>
          </a:stretch>
        </p:blipFill>
        <p:spPr bwMode="auto">
          <a:xfrm>
            <a:off x="-2737320" y="0"/>
            <a:ext cx="14507308" cy="6858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1221" t="30248" r="19008" b="10691"/>
          <a:stretch>
            <a:fillRect/>
          </a:stretch>
        </p:blipFill>
        <p:spPr bwMode="auto">
          <a:xfrm>
            <a:off x="-2196752" y="0"/>
            <a:ext cx="12313368" cy="684076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63308" t="77461" r="19008" b="10691"/>
          <a:stretch>
            <a:fillRect/>
          </a:stretch>
        </p:blipFill>
        <p:spPr bwMode="auto">
          <a:xfrm>
            <a:off x="6516216" y="5501802"/>
            <a:ext cx="3600400" cy="1356198"/>
          </a:xfrm>
          <a:prstGeom prst="rect">
            <a:avLst/>
          </a:prstGeom>
          <a:noFill/>
          <a:ln w="9525">
            <a:noFill/>
            <a:miter lim="800000"/>
            <a:headEnd/>
            <a:tailEnd/>
          </a:ln>
          <a:effectLst/>
        </p:spPr>
      </p:pic>
      <p:sp>
        <p:nvSpPr>
          <p:cNvPr id="4" name="Прямоугольник 3"/>
          <p:cNvSpPr/>
          <p:nvPr/>
        </p:nvSpPr>
        <p:spPr>
          <a:xfrm rot="16200000">
            <a:off x="-2612636" y="3124803"/>
            <a:ext cx="1416542" cy="584775"/>
          </a:xfrm>
          <a:prstGeom prst="rect">
            <a:avLst/>
          </a:prstGeom>
          <a:solidFill>
            <a:srgbClr val="00B0F0"/>
          </a:solidFill>
        </p:spPr>
        <p:txBody>
          <a:bodyPr wrap="none">
            <a:spAutoFit/>
          </a:bodyPr>
          <a:lstStyle/>
          <a:p>
            <a:r>
              <a:rPr lang="en-US" sz="3200" dirty="0" smtClean="0">
                <a:solidFill>
                  <a:prstClr val="black"/>
                </a:solidFill>
              </a:rPr>
              <a:t>Iceberg</a:t>
            </a:r>
            <a:endParaRPr lang="ru-RU" sz="3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24936" cy="2554545"/>
          </a:xfrm>
          <a:prstGeom prst="rect">
            <a:avLst/>
          </a:prstGeom>
        </p:spPr>
        <p:txBody>
          <a:bodyPr wrap="square">
            <a:spAutoFit/>
          </a:bodyPr>
          <a:lstStyle/>
          <a:p>
            <a:pPr marL="342900" indent="-342900">
              <a:buAutoNum type="arabicParenR"/>
            </a:pPr>
            <a:r>
              <a:rPr lang="en-US" sz="3200" dirty="0" smtClean="0"/>
              <a:t>task # 1.The correct answer is: B. The level of the world Ocean will not change. Evaluation criteria: 2 points: B. The level of the World Ocean will not change.</a:t>
            </a:r>
          </a:p>
          <a:p>
            <a:pPr marL="342900" indent="-342900"/>
            <a:r>
              <a:rPr lang="en-US" sz="3200" dirty="0" smtClean="0"/>
              <a:t>0 points: Other answer options.</a:t>
            </a:r>
            <a:endParaRPr lang="ru-RU" sz="3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24936" cy="4893647"/>
          </a:xfrm>
          <a:prstGeom prst="rect">
            <a:avLst/>
          </a:prstGeom>
        </p:spPr>
        <p:txBody>
          <a:bodyPr wrap="square">
            <a:spAutoFit/>
          </a:bodyPr>
          <a:lstStyle/>
          <a:p>
            <a:r>
              <a:rPr lang="en-US" sz="2400" dirty="0" smtClean="0"/>
              <a:t>2) task # 2.Right answer: An experience is described when pieces of ice taken out of the refrigerator float on the surface of the water and do not sink. And an explanation is given that according to the law of floating bodies, a body does not sink in a liquid if its density is less than the density of the liquid. Evaluation criteria:2 points (the answer is accepted in full): An experience is described when pieces of ice taken out of the refrigerator float on the surface of the water and do not sink. And an explanation is given that according to the law of floating bodies, a body does not sink in a liquid if its density is less than the density of the liquid.1 point (the answer is partially accepted): Only a description of the experience is given (see above) without explaining why this experience can be considered proof.0 points: Other answers.</a:t>
            </a:r>
            <a:endParaRPr lang="ru-RU"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352928" cy="5078313"/>
          </a:xfrm>
          <a:prstGeom prst="rect">
            <a:avLst/>
          </a:prstGeom>
        </p:spPr>
        <p:txBody>
          <a:bodyPr wrap="square">
            <a:spAutoFit/>
          </a:bodyPr>
          <a:lstStyle/>
          <a:p>
            <a:r>
              <a:rPr lang="en-US" sz="3600" dirty="0" smtClean="0"/>
              <a:t>3) task number 3.Correct answer: The condition is named: the gravity of the iceberg is equal to the buoyant force acting on it(or Archimedean power).Evaluation criteria:2 points: The condition is named: the gravity of the iceberg is equal to the pushing force acting on it(or the Archimedean force).0 points: Other answers.</a:t>
            </a:r>
            <a:endParaRPr lang="ru-RU" sz="3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6672"/>
            <a:ext cx="8568952" cy="3785652"/>
          </a:xfrm>
          <a:prstGeom prst="rect">
            <a:avLst/>
          </a:prstGeom>
        </p:spPr>
        <p:txBody>
          <a:bodyPr wrap="square">
            <a:spAutoFit/>
          </a:bodyPr>
          <a:lstStyle/>
          <a:p>
            <a:r>
              <a:rPr lang="en-US" sz="4000" dirty="0" smtClean="0"/>
              <a:t>4) task number 4.Correct </a:t>
            </a:r>
            <a:r>
              <a:rPr lang="en-US" sz="4000" dirty="0" err="1" smtClean="0"/>
              <a:t>answer:D</a:t>
            </a:r>
            <a:r>
              <a:rPr lang="en-US" sz="4000" dirty="0" smtClean="0"/>
              <a:t>. Ice mass = 1 kg; ice volume &gt; 1 l; melt water volume = 1L.Evaluation criteria:2 points: D. Ice mass = 1 kg; ice volume &gt; 1 l; melt water volume = 1L.0 points: Other answers.</a:t>
            </a:r>
            <a:endParaRPr lang="ru-RU"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3473" t="5639" r="14861" b="6753"/>
          <a:stretch>
            <a:fillRect/>
          </a:stretch>
        </p:blipFill>
        <p:spPr bwMode="auto">
          <a:xfrm>
            <a:off x="-684584" y="0"/>
            <a:ext cx="10153128" cy="6978206"/>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4065" t="5639" r="2405" b="5769"/>
          <a:stretch>
            <a:fillRect/>
          </a:stretch>
        </p:blipFill>
        <p:spPr bwMode="auto">
          <a:xfrm>
            <a:off x="-2340768" y="-1"/>
            <a:ext cx="13033448" cy="6940889"/>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4065" t="5639" r="2405" b="6753"/>
          <a:stretch>
            <a:fillRect/>
          </a:stretch>
        </p:blipFill>
        <p:spPr bwMode="auto">
          <a:xfrm>
            <a:off x="-1980728" y="-1"/>
            <a:ext cx="13249472" cy="6977533"/>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l="18454" t="41076" r="35057" b="9706"/>
          <a:stretch>
            <a:fillRect/>
          </a:stretch>
        </p:blipFill>
        <p:spPr bwMode="auto">
          <a:xfrm>
            <a:off x="6588224" y="3861048"/>
            <a:ext cx="4680520" cy="278602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2187" t="19167" r="35312" b="11666"/>
          <a:stretch>
            <a:fillRect/>
          </a:stretch>
        </p:blipFill>
        <p:spPr bwMode="auto">
          <a:xfrm>
            <a:off x="-3714808" y="-714404"/>
            <a:ext cx="8001056" cy="592935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13437" t="19166" r="35000" b="13333"/>
          <a:stretch>
            <a:fillRect/>
          </a:stretch>
        </p:blipFill>
        <p:spPr bwMode="auto">
          <a:xfrm>
            <a:off x="4286248" y="571480"/>
            <a:ext cx="7858180" cy="5786478"/>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3125" t="19167" r="34844" b="12500"/>
          <a:stretch>
            <a:fillRect/>
          </a:stretch>
        </p:blipFill>
        <p:spPr bwMode="auto">
          <a:xfrm>
            <a:off x="-3714808" y="-785842"/>
            <a:ext cx="7929618" cy="585791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12968" t="19166" r="35000" b="12500"/>
          <a:stretch>
            <a:fillRect/>
          </a:stretch>
        </p:blipFill>
        <p:spPr bwMode="auto">
          <a:xfrm>
            <a:off x="4143372" y="1428736"/>
            <a:ext cx="7929618" cy="5857916"/>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563</Words>
  <Application>Microsoft Office PowerPoint</Application>
  <PresentationFormat>Экран (4:3)</PresentationFormat>
  <Paragraphs>35</Paragraphs>
  <Slides>48</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Ольга</dc:creator>
  <cp:lastModifiedBy>1</cp:lastModifiedBy>
  <cp:revision>53</cp:revision>
  <dcterms:created xsi:type="dcterms:W3CDTF">2023-01-28T11:08:09Z</dcterms:created>
  <dcterms:modified xsi:type="dcterms:W3CDTF">2023-02-02T06:02:47Z</dcterms:modified>
</cp:coreProperties>
</file>